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5143500" cx="9144000"/>
  <p:notesSz cx="6858000" cy="9144000"/>
  <p:embeddedFontLst>
    <p:embeddedFont>
      <p:font typeface="Roboto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oboto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fc15255e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fc15255e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5200f5d0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5200f5d0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5200f5d0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5200f5d0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a7e2d341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a7e2d341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a7e2d341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a7e2d341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a7e2d341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a7e2d341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a7e2d341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a7e2d341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a7e2d341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a7e2d341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a7e2d341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a7e2d341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a7e2d341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a7e2d341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7e2d341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7e2d341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a7e2d341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a7e2d341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a7e2d341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a7e2d341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a7e2d341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a7e2d341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a7e2d341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a7e2d341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a7e2d341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a7e2d341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a7e2d341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a7e2d341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a7e2d341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a7e2d341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2b494965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2b494965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a7e2d341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a7e2d341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db4e62de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db4e62de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0eabbd0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0eabbd0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a7e2d341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a7e2d341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424fa0ccc9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424fa0ccc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24fa0cc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24fa0cc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24fa0ccc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24fa0ccc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24fa0cc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24fa0cc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a7e2d341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a7e2d341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7e2d341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a7e2d341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70c17cc73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70c17cc7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a7e2d3411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a7e2d3411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70c17cc73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70c17cc7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db4e62de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db4e62de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a7e2d341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a7e2d341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70c17cc7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70c17cc7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70c17cc73_0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70c17cc7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5ab3baf8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5ab3baf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a7e2d341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a7e2d341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b494965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b494965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a7e2d341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a7e2d341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db4e62de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db4e62de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70c17cc7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70c17cc7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db4e62de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db4e62de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a7e2d3411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a7e2d3411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5200f5d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5200f5d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db4e6339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db4e6339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a7e2d3411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a7e2d3411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a7e2d3411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a7e2d341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a7e2d3411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a7e2d3411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a7e2d3411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a7e2d3411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c463554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4c463554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c463554f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4c463554f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4c463554f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4c463554f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dadcae8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4dadcae8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dadcae85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4dadcae85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5200f5d0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5200f5d0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dadcae85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dadcae85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dadcae85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4dadcae85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4dadcae85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4dadcae85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5200f5d0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5200f5d0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5200f5d0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5200f5d0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5200f5d0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5200f5d0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515600" y="731725"/>
            <a:ext cx="6112800" cy="18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Container Data Structures</a:t>
            </a:r>
            <a:endParaRPr sz="3000"/>
          </a:p>
        </p:txBody>
      </p:sp>
      <p:sp>
        <p:nvSpPr>
          <p:cNvPr id="55" name="Google Shape;55;p13"/>
          <p:cNvSpPr txBox="1"/>
          <p:nvPr/>
        </p:nvSpPr>
        <p:spPr>
          <a:xfrm>
            <a:off x="1435000" y="3155800"/>
            <a:ext cx="6258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AB40"/>
                </a:solidFill>
              </a:rPr>
              <a:t>Mr. Channa Bankapur</a:t>
            </a:r>
            <a:endParaRPr sz="2800">
              <a:solidFill>
                <a:srgbClr val="FFAB4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0035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idx="4294967295" type="body"/>
          </p:nvPr>
        </p:nvSpPr>
        <p:spPr>
          <a:xfrm>
            <a:off x="311700" y="194425"/>
            <a:ext cx="86601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Array as a container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Insert(ele): inserting a new element into the collection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Retrieve(key): finding an element matching the given key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Delete(key): deleting an element matching the given key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Insert: O( ? 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Retrieve: O( ? 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Delete: O( ? )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>
            <p:ph idx="4294967295" type="body"/>
          </p:nvPr>
        </p:nvSpPr>
        <p:spPr>
          <a:xfrm>
            <a:off x="311700" y="194425"/>
            <a:ext cx="86601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Array as a container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Insertion can be done at the end.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Unsorted arrays need a slow </a:t>
            </a:r>
            <a:r>
              <a:rPr i="1" lang="en" sz="2400">
                <a:solidFill>
                  <a:schemeClr val="dk1"/>
                </a:solidFill>
              </a:rPr>
              <a:t>linear search</a:t>
            </a:r>
            <a:r>
              <a:rPr lang="en" sz="2400">
                <a:solidFill>
                  <a:schemeClr val="dk1"/>
                </a:solidFill>
              </a:rPr>
              <a:t> for retrieval.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Deleting an element requires seeking the position of the element and filling the hole.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Insert: O</a:t>
            </a:r>
            <a:r>
              <a:rPr lang="en" sz="2400">
                <a:solidFill>
                  <a:schemeClr val="dk1"/>
                </a:solidFill>
              </a:rPr>
              <a:t>(</a:t>
            </a:r>
            <a:r>
              <a:rPr b="1" lang="en" sz="2400">
                <a:solidFill>
                  <a:schemeClr val="dk1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) </a:t>
            </a:r>
            <a:r>
              <a:rPr lang="en" sz="2400">
                <a:solidFill>
                  <a:srgbClr val="00FF00"/>
                </a:solidFill>
              </a:rPr>
              <a:t>← insertion is optimized!</a:t>
            </a:r>
            <a:endParaRPr sz="2400">
              <a:solidFill>
                <a:srgbClr val="00FF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Retrieve: O(</a:t>
            </a:r>
            <a:r>
              <a:rPr b="1" lang="en" sz="24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Delete: O(</a:t>
            </a:r>
            <a:r>
              <a:rPr b="1" lang="en" sz="24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 the archival system, insertion operation was on the optimal path, and hence we met the objective.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idx="4294967295" type="body"/>
          </p:nvPr>
        </p:nvSpPr>
        <p:spPr>
          <a:xfrm>
            <a:off x="311700" y="194425"/>
            <a:ext cx="86601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Array as a container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Insertion can be done at the end.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Unsorted arrays need a slow </a:t>
            </a:r>
            <a:r>
              <a:rPr i="1" lang="en" sz="2400">
                <a:solidFill>
                  <a:schemeClr val="dk1"/>
                </a:solidFill>
              </a:rPr>
              <a:t>linear search</a:t>
            </a:r>
            <a:r>
              <a:rPr lang="en" sz="2400">
                <a:solidFill>
                  <a:schemeClr val="dk1"/>
                </a:solidFill>
              </a:rPr>
              <a:t> for retrieval.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Deleting an element requires seeking the position of the element and filling the hole.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Insert: O(</a:t>
            </a:r>
            <a:r>
              <a:rPr b="1" lang="en" sz="2400">
                <a:solidFill>
                  <a:schemeClr val="dk1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Retrieve: O(</a:t>
            </a:r>
            <a:r>
              <a:rPr b="1" lang="en" sz="24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)</a:t>
            </a:r>
            <a:r>
              <a:rPr lang="en" sz="2200">
                <a:solidFill>
                  <a:srgbClr val="FF0000"/>
                </a:solidFill>
              </a:rPr>
              <a:t> </a:t>
            </a:r>
            <a:r>
              <a:rPr lang="en" sz="2200">
                <a:solidFill>
                  <a:schemeClr val="accent4"/>
                </a:solidFill>
              </a:rPr>
              <a:t>← </a:t>
            </a:r>
            <a:r>
              <a:rPr b="1" lang="en" sz="2200">
                <a:solidFill>
                  <a:schemeClr val="accent4"/>
                </a:solidFill>
              </a:rPr>
              <a:t>what if this method needs to be optimized?</a:t>
            </a:r>
            <a:endParaRPr b="1"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Delete: O(</a:t>
            </a:r>
            <a:r>
              <a:rPr b="1" lang="en" sz="24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Eg: An server responding to queries is in the optimal path, while insertion and deletion are in non-optimal paths.</a:t>
            </a:r>
            <a:endParaRPr sz="24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idx="4294967295" type="body"/>
          </p:nvPr>
        </p:nvSpPr>
        <p:spPr>
          <a:xfrm>
            <a:off x="311700" y="194425"/>
            <a:ext cx="86601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Sorted/Ordered Array as a container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Arrays may be sorted by their key field, and this improves the search time drastically using </a:t>
            </a:r>
            <a:r>
              <a:rPr b="1" i="1" lang="en" sz="2400">
                <a:solidFill>
                  <a:schemeClr val="dk1"/>
                </a:solidFill>
              </a:rPr>
              <a:t>binary search</a:t>
            </a:r>
            <a:r>
              <a:rPr lang="en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Insert: O( ? 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Retrieve: O( </a:t>
            </a:r>
            <a:r>
              <a:rPr b="1" lang="en" sz="2400">
                <a:solidFill>
                  <a:schemeClr val="dk1"/>
                </a:solidFill>
              </a:rPr>
              <a:t>logn</a:t>
            </a:r>
            <a:r>
              <a:rPr lang="en" sz="2400">
                <a:solidFill>
                  <a:schemeClr val="dk1"/>
                </a:solidFill>
              </a:rPr>
              <a:t> 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Delete: O( ? 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idx="4294967295" type="body"/>
          </p:nvPr>
        </p:nvSpPr>
        <p:spPr>
          <a:xfrm>
            <a:off x="311700" y="194425"/>
            <a:ext cx="86601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Sorted/Ordered Array as a container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Arrays may be sorted by their key field, and this improves the search time drastically using </a:t>
            </a:r>
            <a:r>
              <a:rPr i="1" lang="en" sz="2400">
                <a:solidFill>
                  <a:schemeClr val="dk1"/>
                </a:solidFill>
              </a:rPr>
              <a:t>binary search</a:t>
            </a:r>
            <a:r>
              <a:rPr lang="en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Inserting and deleting an element require </a:t>
            </a:r>
            <a:r>
              <a:rPr b="1" lang="en" sz="2400">
                <a:solidFill>
                  <a:schemeClr val="dk1"/>
                </a:solidFill>
              </a:rPr>
              <a:t>creating</a:t>
            </a:r>
            <a:r>
              <a:rPr lang="en" sz="2400">
                <a:solidFill>
                  <a:schemeClr val="dk1"/>
                </a:solidFill>
              </a:rPr>
              <a:t> or </a:t>
            </a:r>
            <a:r>
              <a:rPr b="1" lang="en" sz="2400">
                <a:solidFill>
                  <a:schemeClr val="dk1"/>
                </a:solidFill>
              </a:rPr>
              <a:t>filling</a:t>
            </a:r>
            <a:r>
              <a:rPr lang="en" sz="2400">
                <a:solidFill>
                  <a:schemeClr val="dk1"/>
                </a:solidFill>
              </a:rPr>
              <a:t> a </a:t>
            </a:r>
            <a:r>
              <a:rPr b="1" lang="en" sz="2400">
                <a:solidFill>
                  <a:schemeClr val="dk1"/>
                </a:solidFill>
              </a:rPr>
              <a:t>hole</a:t>
            </a:r>
            <a:r>
              <a:rPr lang="en" sz="2400">
                <a:solidFill>
                  <a:schemeClr val="dk1"/>
                </a:solidFill>
              </a:rPr>
              <a:t> respectively and thus involve shifting other elements.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Insert: O( </a:t>
            </a:r>
            <a:r>
              <a:rPr b="1" lang="en" sz="24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 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Retrieve: O( </a:t>
            </a:r>
            <a:r>
              <a:rPr b="1" lang="en" sz="2400">
                <a:solidFill>
                  <a:schemeClr val="dk1"/>
                </a:solidFill>
              </a:rPr>
              <a:t>log n</a:t>
            </a:r>
            <a:r>
              <a:rPr lang="en" sz="2400">
                <a:solidFill>
                  <a:schemeClr val="dk1"/>
                </a:solidFill>
              </a:rPr>
              <a:t> ) </a:t>
            </a:r>
            <a:r>
              <a:rPr lang="en" sz="2400">
                <a:solidFill>
                  <a:srgbClr val="00FF00"/>
                </a:solidFill>
              </a:rPr>
              <a:t>← retrieval is optimized!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Delete: O( </a:t>
            </a:r>
            <a:r>
              <a:rPr b="1" lang="en" sz="24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 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idx="4294967295" type="body"/>
          </p:nvPr>
        </p:nvSpPr>
        <p:spPr>
          <a:xfrm>
            <a:off x="311700" y="194425"/>
            <a:ext cx="86601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Sorted/Ordered Array as a container</a:t>
            </a:r>
            <a:endParaRPr b="1" sz="30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Arrays may be sorted by their key field, and this improves the search time drastically using </a:t>
            </a:r>
            <a:r>
              <a:rPr i="1" lang="en" sz="2200"/>
              <a:t>binary search</a:t>
            </a:r>
            <a:r>
              <a:rPr lang="en" sz="2200"/>
              <a:t>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Inserting and deleting an element require creating or filling a hole respectively and thus involve shifting other elements.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Insert: O(n)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Retrieve: O(log n)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Delete: O(n)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" sz="2400">
                <a:solidFill>
                  <a:schemeClr val="dk1"/>
                </a:solidFill>
              </a:rPr>
              <a:t>Creating</a:t>
            </a:r>
            <a:r>
              <a:rPr lang="en" sz="2400">
                <a:solidFill>
                  <a:schemeClr val="dk1"/>
                </a:solidFill>
              </a:rPr>
              <a:t> and </a:t>
            </a:r>
            <a:r>
              <a:rPr b="1" lang="en" sz="2400">
                <a:solidFill>
                  <a:schemeClr val="dk1"/>
                </a:solidFill>
              </a:rPr>
              <a:t>filling</a:t>
            </a:r>
            <a:r>
              <a:rPr lang="en" sz="2400">
                <a:solidFill>
                  <a:schemeClr val="dk1"/>
                </a:solidFill>
              </a:rPr>
              <a:t> a </a:t>
            </a:r>
            <a:r>
              <a:rPr b="1" lang="en" sz="2400">
                <a:solidFill>
                  <a:schemeClr val="dk1"/>
                </a:solidFill>
              </a:rPr>
              <a:t>hole</a:t>
            </a:r>
            <a:r>
              <a:rPr lang="en" sz="2400">
                <a:solidFill>
                  <a:schemeClr val="dk1"/>
                </a:solidFill>
              </a:rPr>
              <a:t> is because of the contiguity requirement of an array.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Can we get rid of </a:t>
            </a:r>
            <a:r>
              <a:rPr b="1" lang="en" sz="2400">
                <a:solidFill>
                  <a:schemeClr val="dk1"/>
                </a:solidFill>
              </a:rPr>
              <a:t>creating</a:t>
            </a:r>
            <a:r>
              <a:rPr lang="en" sz="2400">
                <a:solidFill>
                  <a:schemeClr val="dk1"/>
                </a:solidFill>
              </a:rPr>
              <a:t> and </a:t>
            </a:r>
            <a:r>
              <a:rPr b="1" lang="en" sz="2400">
                <a:solidFill>
                  <a:schemeClr val="dk1"/>
                </a:solidFill>
              </a:rPr>
              <a:t>filling</a:t>
            </a:r>
            <a:r>
              <a:rPr lang="en" sz="2400">
                <a:solidFill>
                  <a:schemeClr val="dk1"/>
                </a:solidFill>
              </a:rPr>
              <a:t> a </a:t>
            </a:r>
            <a:r>
              <a:rPr b="1" lang="en" sz="2400">
                <a:solidFill>
                  <a:schemeClr val="dk1"/>
                </a:solidFill>
              </a:rPr>
              <a:t>hole</a:t>
            </a:r>
            <a:r>
              <a:rPr lang="en" sz="2400">
                <a:solidFill>
                  <a:schemeClr val="dk1"/>
                </a:solidFill>
              </a:rPr>
              <a:t>?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>
            <p:ph idx="4294967295" type="body"/>
          </p:nvPr>
        </p:nvSpPr>
        <p:spPr>
          <a:xfrm>
            <a:off x="311700" y="194425"/>
            <a:ext cx="86601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Linked List (unordered)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To avoid the problem of shifting the elements during insertion and deletion, the requirement for storing elements contiguously is relaxed.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This leads to the concept of a </a:t>
            </a:r>
            <a:r>
              <a:rPr i="1" lang="en" sz="2400">
                <a:solidFill>
                  <a:schemeClr val="dk1"/>
                </a:solidFill>
              </a:rPr>
              <a:t>linked list</a:t>
            </a:r>
            <a:r>
              <a:rPr lang="en" sz="2400">
                <a:solidFill>
                  <a:schemeClr val="dk1"/>
                </a:solidFill>
              </a:rPr>
              <a:t> where the addresses of elements are maintained within the data structure itself.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Insert: O( ? 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Retrieve: O( ? 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Delete: O( ? )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099" y="3370725"/>
            <a:ext cx="5630901" cy="98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idx="4294967295" type="body"/>
          </p:nvPr>
        </p:nvSpPr>
        <p:spPr>
          <a:xfrm>
            <a:off x="311700" y="194425"/>
            <a:ext cx="86601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Linked List (unordered)</a:t>
            </a:r>
            <a:endParaRPr b="1" sz="30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To avoid the problem of shifting the elements during insertion and deletion, the requirement for storing elements contiguously is relaxed.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This leads to the concept of a </a:t>
            </a:r>
            <a:r>
              <a:rPr i="1" lang="en" sz="2200"/>
              <a:t>linked list</a:t>
            </a:r>
            <a:r>
              <a:rPr lang="en" sz="2200"/>
              <a:t> where the addresses of elements are maintained within the data structure itself.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Searching requires a </a:t>
            </a:r>
            <a:r>
              <a:rPr b="1" lang="en" sz="2400">
                <a:solidFill>
                  <a:schemeClr val="dk1"/>
                </a:solidFill>
              </a:rPr>
              <a:t>slow walk</a:t>
            </a:r>
            <a:r>
              <a:rPr lang="en" sz="2400">
                <a:solidFill>
                  <a:schemeClr val="dk1"/>
                </a:solidFill>
              </a:rPr>
              <a:t> of the linked list.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Insert: O(</a:t>
            </a:r>
            <a:r>
              <a:rPr b="1" lang="en" sz="2400">
                <a:solidFill>
                  <a:schemeClr val="dk1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Retrieve: O(</a:t>
            </a:r>
            <a:r>
              <a:rPr b="1" lang="en" sz="24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Delete: O(</a:t>
            </a:r>
            <a:r>
              <a:rPr b="1" lang="en" sz="24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)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099" y="3370725"/>
            <a:ext cx="5630901" cy="98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idx="4294967295" type="body"/>
          </p:nvPr>
        </p:nvSpPr>
        <p:spPr>
          <a:xfrm>
            <a:off x="311700" y="194425"/>
            <a:ext cx="86601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Linked List (unordered)</a:t>
            </a:r>
            <a:endParaRPr b="1" sz="30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To avoid the problem of shifting the elements during insertion and deletion, the requirement for storing elements contiguously is relaxed.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This leads to the concept of a </a:t>
            </a:r>
            <a:r>
              <a:rPr i="1" lang="en" sz="2200"/>
              <a:t>linked list</a:t>
            </a:r>
            <a:r>
              <a:rPr lang="en" sz="2200"/>
              <a:t> where the addresses of elements are maintained within the data structure itself.</a:t>
            </a:r>
            <a:endParaRPr sz="21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Searching requires a slow walk of the linked list.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Insert: O(1)</a:t>
            </a:r>
            <a:endParaRPr sz="2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Retrieve: O(n) </a:t>
            </a:r>
            <a:r>
              <a:rPr lang="en" sz="2400">
                <a:solidFill>
                  <a:schemeClr val="accent4"/>
                </a:solidFill>
              </a:rPr>
              <a:t>← let us see if keeping the list </a:t>
            </a:r>
            <a:r>
              <a:rPr b="1" lang="en" sz="2400">
                <a:solidFill>
                  <a:schemeClr val="accent4"/>
                </a:solidFill>
              </a:rPr>
              <a:t>sorted</a:t>
            </a:r>
            <a:r>
              <a:rPr lang="en" sz="2400">
                <a:solidFill>
                  <a:schemeClr val="accent4"/>
                </a:solidFill>
              </a:rPr>
              <a:t> helps!</a:t>
            </a:r>
            <a:endParaRPr sz="2400">
              <a:solidFill>
                <a:schemeClr val="accent4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Delete: O(n)</a:t>
            </a:r>
            <a:endParaRPr sz="2400"/>
          </a:p>
        </p:txBody>
      </p:sp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224" y="4033450"/>
            <a:ext cx="6101778" cy="10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75700" y="249650"/>
            <a:ext cx="8692800" cy="4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</a:rPr>
              <a:t>Data Structures - Containers</a:t>
            </a:r>
            <a:endParaRPr sz="24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</a:t>
            </a:r>
            <a:r>
              <a:rPr b="1" lang="en" sz="2400"/>
              <a:t>set</a:t>
            </a:r>
            <a:r>
              <a:rPr lang="en" sz="2400"/>
              <a:t> is a discrete mathematical structure that holds a bunch of items. There are many popular data structures implementing the </a:t>
            </a:r>
            <a:r>
              <a:rPr b="1" lang="en" sz="2400"/>
              <a:t>set</a:t>
            </a:r>
            <a:r>
              <a:rPr lang="en" sz="2400"/>
              <a:t> discrete structure. The following are some of the most common methods on such a data structure.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>
                <a:solidFill>
                  <a:srgbClr val="FF9900"/>
                </a:solidFill>
              </a:rPr>
              <a:t>C</a:t>
            </a:r>
            <a:r>
              <a:rPr lang="en" sz="2400"/>
              <a:t>reate/Insert a new item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>
                <a:solidFill>
                  <a:srgbClr val="FF9900"/>
                </a:solidFill>
              </a:rPr>
              <a:t>R</a:t>
            </a:r>
            <a:r>
              <a:rPr lang="en" sz="2400"/>
              <a:t>ead/Retrieve/Search an item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>
                <a:solidFill>
                  <a:srgbClr val="FF9900"/>
                </a:solidFill>
              </a:rPr>
              <a:t>U</a:t>
            </a:r>
            <a:r>
              <a:rPr lang="en" sz="2400"/>
              <a:t>pdate/Modify an item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>
                <a:solidFill>
                  <a:srgbClr val="FF9900"/>
                </a:solidFill>
              </a:rPr>
              <a:t>D</a:t>
            </a:r>
            <a:r>
              <a:rPr lang="en" sz="2400"/>
              <a:t>elete/Remove an item</a:t>
            </a:r>
            <a:endParaRPr sz="24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175" y="2235650"/>
            <a:ext cx="4207825" cy="22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idx="4294967295" type="body"/>
          </p:nvPr>
        </p:nvSpPr>
        <p:spPr>
          <a:xfrm>
            <a:off x="311700" y="194425"/>
            <a:ext cx="86601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Sorted/Ordered Linked List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Searching arrays was hastened by keeping the elements sorted and then using the technique of binary search.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Applying a similar idea to a linked list leads to the sorted linked list.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Insert: O( ? 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Delete: O( ? 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Retrieve: O( ? )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55" name="Google Shape;1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275" y="2466575"/>
            <a:ext cx="5547724" cy="9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idx="4294967295" type="body"/>
          </p:nvPr>
        </p:nvSpPr>
        <p:spPr>
          <a:xfrm>
            <a:off x="311700" y="194425"/>
            <a:ext cx="86601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Sorted/Ordered Linked List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Searching arrays was hastened by keeping the elements sorted and then using the technique of binary search.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Applying a similar idea to a linked list leads to the sorted linked list.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Unfortunately the search operation is still quite slow because binary search, as we know it, is not helping.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Insert: O(</a:t>
            </a:r>
            <a:r>
              <a:rPr b="1" lang="en" sz="24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Delete: O(</a:t>
            </a:r>
            <a:r>
              <a:rPr b="1" lang="en" sz="24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Retrieve: O(</a:t>
            </a:r>
            <a:r>
              <a:rPr b="1" lang="en" sz="24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)</a:t>
            </a:r>
            <a:r>
              <a:rPr lang="en" sz="2400">
                <a:solidFill>
                  <a:srgbClr val="FF0000"/>
                </a:solidFill>
              </a:rPr>
              <a:t> ← sortedness of the linked list did not help!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61" name="Google Shape;1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325" y="3347650"/>
            <a:ext cx="4510672" cy="7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idx="4294967295" type="body"/>
          </p:nvPr>
        </p:nvSpPr>
        <p:spPr>
          <a:xfrm>
            <a:off x="311700" y="194425"/>
            <a:ext cx="86601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Sorted Linked List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Why does binary search won’t work on a sorted linked list?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67" name="Google Shape;1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8525"/>
            <a:ext cx="9143998" cy="159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/>
          <p:nvPr>
            <p:ph idx="4294967295" type="body"/>
          </p:nvPr>
        </p:nvSpPr>
        <p:spPr>
          <a:xfrm>
            <a:off x="118475" y="194425"/>
            <a:ext cx="8853300" cy="19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Why does binary search </a:t>
            </a:r>
            <a:r>
              <a:rPr lang="en" sz="2400">
                <a:solidFill>
                  <a:schemeClr val="dk1"/>
                </a:solidFill>
              </a:rPr>
              <a:t>won’t </a:t>
            </a:r>
            <a:r>
              <a:rPr lang="en" sz="2400">
                <a:solidFill>
                  <a:schemeClr val="dk1"/>
                </a:solidFill>
              </a:rPr>
              <a:t>work on a sorted linked list?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We need </a:t>
            </a:r>
            <a:r>
              <a:rPr b="1" lang="en" sz="2400">
                <a:solidFill>
                  <a:schemeClr val="dk1"/>
                </a:solidFill>
              </a:rPr>
              <a:t>random access</a:t>
            </a:r>
            <a:r>
              <a:rPr lang="en" sz="2400">
                <a:solidFill>
                  <a:schemeClr val="dk1"/>
                </a:solidFill>
              </a:rPr>
              <a:t> to the middle item.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Does binary search work on a sorted linked list if we have a reference to the middle item of the sorted linked list?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73" name="Google Shape;1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04600"/>
            <a:ext cx="9143998" cy="2425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/>
          <p:nvPr>
            <p:ph idx="4294967295" type="body"/>
          </p:nvPr>
        </p:nvSpPr>
        <p:spPr>
          <a:xfrm>
            <a:off x="311700" y="194425"/>
            <a:ext cx="8660100" cy="13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Does binary search work on a sorted linked list if we have a reference to the middle item of the sorted linked list?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We need random access to the middle item of left half and right half.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79" name="Google Shape;1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1475"/>
            <a:ext cx="9143998" cy="2392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>
            <p:ph idx="4294967295" type="body"/>
          </p:nvPr>
        </p:nvSpPr>
        <p:spPr>
          <a:xfrm>
            <a:off x="311700" y="194425"/>
            <a:ext cx="8660100" cy="14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Does binary search work on a sorted linked list if we have </a:t>
            </a:r>
            <a:r>
              <a:rPr lang="en" sz="2200">
                <a:solidFill>
                  <a:schemeClr val="dk1"/>
                </a:solidFill>
              </a:rPr>
              <a:t>random access to </a:t>
            </a:r>
            <a:r>
              <a:rPr b="1" lang="en" sz="2200">
                <a:solidFill>
                  <a:schemeClr val="dk1"/>
                </a:solidFill>
              </a:rPr>
              <a:t>all the items</a:t>
            </a:r>
            <a:r>
              <a:rPr lang="en" sz="2200">
                <a:solidFill>
                  <a:schemeClr val="dk1"/>
                </a:solidFill>
              </a:rPr>
              <a:t> as an array of references</a:t>
            </a:r>
            <a:r>
              <a:rPr lang="en" sz="2200">
                <a:solidFill>
                  <a:schemeClr val="dk1"/>
                </a:solidFill>
              </a:rPr>
              <a:t>?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Can we now search for an item in O(log n) time?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85" name="Google Shape;1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1725"/>
            <a:ext cx="9143998" cy="2902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/>
          <p:nvPr>
            <p:ph idx="4294967295" type="body"/>
          </p:nvPr>
        </p:nvSpPr>
        <p:spPr>
          <a:xfrm>
            <a:off x="311700" y="194425"/>
            <a:ext cx="8660100" cy="14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We can search in O(log n) time if we have an array of references to all the items in the sorted linked list.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Are we back to a sorted array that has to deal with creating and filling a hole in the sorted references?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91" name="Google Shape;1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9075"/>
            <a:ext cx="9143998" cy="2902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88" y="0"/>
            <a:ext cx="878581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/>
          <p:nvPr>
            <p:ph idx="4294967295" type="body"/>
          </p:nvPr>
        </p:nvSpPr>
        <p:spPr>
          <a:xfrm>
            <a:off x="118475" y="194425"/>
            <a:ext cx="8853300" cy="21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Sorted Linked List → BST </a:t>
            </a:r>
            <a:r>
              <a:rPr lang="en" sz="2400">
                <a:solidFill>
                  <a:schemeClr val="dk1"/>
                </a:solidFill>
              </a:rPr>
              <a:t>with</a:t>
            </a:r>
            <a:r>
              <a:rPr b="1" lang="en" sz="2400">
                <a:solidFill>
                  <a:schemeClr val="dk1"/>
                </a:solidFill>
              </a:rPr>
              <a:t> </a:t>
            </a:r>
            <a:r>
              <a:rPr b="1" lang="en" sz="2400">
                <a:solidFill>
                  <a:schemeClr val="dk1"/>
                </a:solidFill>
              </a:rPr>
              <a:t>log(n)</a:t>
            </a:r>
            <a:r>
              <a:rPr b="1"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height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BST is a Binary Tree where 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we have here is a </a:t>
            </a:r>
            <a:r>
              <a:rPr lang="en">
                <a:solidFill>
                  <a:schemeClr val="dk1"/>
                </a:solidFill>
              </a:rPr>
              <a:t>Complete Binary Search Tree (BST)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Retrieve: O(log 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Insert: </a:t>
            </a:r>
            <a:r>
              <a:rPr lang="en">
                <a:solidFill>
                  <a:schemeClr val="dk1"/>
                </a:solidFill>
              </a:rPr>
              <a:t>O(</a:t>
            </a:r>
            <a:r>
              <a:rPr lang="en">
                <a:solidFill>
                  <a:schemeClr val="dk1"/>
                </a:solidFill>
              </a:rPr>
              <a:t>?)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Delete: </a:t>
            </a:r>
            <a:r>
              <a:rPr lang="en">
                <a:solidFill>
                  <a:schemeClr val="dk1"/>
                </a:solidFill>
              </a:rPr>
              <a:t>O(?)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2" name="Google Shape;2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11925"/>
            <a:ext cx="9143998" cy="204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1"/>
          <p:cNvSpPr txBox="1"/>
          <p:nvPr>
            <p:ph idx="4294967295" type="body"/>
          </p:nvPr>
        </p:nvSpPr>
        <p:spPr>
          <a:xfrm>
            <a:off x="311700" y="194425"/>
            <a:ext cx="86601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Binary Search Tree (BST) </a:t>
            </a:r>
            <a:r>
              <a:rPr lang="en" sz="2800">
                <a:solidFill>
                  <a:schemeClr val="dk1"/>
                </a:solidFill>
              </a:rPr>
              <a:t>with</a:t>
            </a:r>
            <a:r>
              <a:rPr b="1" lang="en" sz="2800">
                <a:solidFill>
                  <a:schemeClr val="dk1"/>
                </a:solidFill>
              </a:rPr>
              <a:t> O(log n) </a:t>
            </a:r>
            <a:r>
              <a:rPr lang="en" sz="2800">
                <a:solidFill>
                  <a:schemeClr val="dk1"/>
                </a:solidFill>
              </a:rPr>
              <a:t>height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Retrieve: O(log n)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Insert: O(log n) </a:t>
            </a:r>
            <a:r>
              <a:rPr lang="en" sz="2200">
                <a:solidFill>
                  <a:schemeClr val="accent4"/>
                </a:solidFill>
              </a:rPr>
              <a:t>← is this possible?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Delete: O(log n)</a:t>
            </a:r>
            <a:r>
              <a:rPr lang="en" sz="2200">
                <a:solidFill>
                  <a:schemeClr val="accent4"/>
                </a:solidFill>
              </a:rPr>
              <a:t> ← is this possible?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</a:rPr>
              <a:t>Yes, for example,</a:t>
            </a:r>
            <a:endParaRPr sz="2200">
              <a:solidFill>
                <a:schemeClr val="accent4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AVL Trees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Red-Black Trees</a:t>
            </a:r>
            <a:endParaRPr sz="22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4294967295" type="body"/>
          </p:nvPr>
        </p:nvSpPr>
        <p:spPr>
          <a:xfrm>
            <a:off x="311700" y="194425"/>
            <a:ext cx="86601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What is an item?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The data structure can hold objects of arbitrary complexity.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One field or a combination of several fields in each item is used as the </a:t>
            </a:r>
            <a:r>
              <a:rPr b="1" i="1" lang="en" sz="2400">
                <a:solidFill>
                  <a:schemeClr val="dk1"/>
                </a:solidFill>
              </a:rPr>
              <a:t>key</a:t>
            </a:r>
            <a:r>
              <a:rPr lang="en" sz="2400">
                <a:solidFill>
                  <a:schemeClr val="dk1"/>
                </a:solidFill>
              </a:rPr>
              <a:t> field for inserting, searching and deleting.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E.g. In a data structure containing 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employee records, the employee id serves as the key.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profiles of users for an online service, the userid/username serves as the key.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3"/>
          <p:cNvSpPr txBox="1"/>
          <p:nvPr>
            <p:ph idx="4294967295" type="body"/>
          </p:nvPr>
        </p:nvSpPr>
        <p:spPr>
          <a:xfrm>
            <a:off x="311700" y="194425"/>
            <a:ext cx="8660100" cy="44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Trees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Tree is a connected 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acyclic graph.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 tree is non-linear and a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hierarchical data structure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consisting of a collection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of nodes such that each node of the tree stores a value and a list of references to other nodes (the “children”).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 tree consists of a root, and zero or more subtrees. There is an edge from the root to the root of each subtree.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18" name="Google Shape;2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975" y="126450"/>
            <a:ext cx="4678026" cy="264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/>
          <p:nvPr>
            <p:ph idx="4294967295" type="body"/>
          </p:nvPr>
        </p:nvSpPr>
        <p:spPr>
          <a:xfrm>
            <a:off x="311700" y="194425"/>
            <a:ext cx="8660100" cy="19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Binary Trees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 </a:t>
            </a:r>
            <a:r>
              <a:rPr i="1" lang="en" sz="2400">
                <a:solidFill>
                  <a:schemeClr val="dk1"/>
                </a:solidFill>
              </a:rPr>
              <a:t>binary tree</a:t>
            </a:r>
            <a:r>
              <a:rPr lang="en" sz="2400">
                <a:solidFill>
                  <a:schemeClr val="dk1"/>
                </a:solidFill>
              </a:rPr>
              <a:t> is a tree data structure in which each node has at most two children, which are referred to as the left child (left subtree) and the right child (right subtree).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24" name="Google Shape;2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033" y="2571750"/>
            <a:ext cx="3341967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750"/>
            <a:ext cx="325458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5"/>
          <p:cNvSpPr txBox="1"/>
          <p:nvPr>
            <p:ph idx="4294967295" type="body"/>
          </p:nvPr>
        </p:nvSpPr>
        <p:spPr>
          <a:xfrm>
            <a:off x="311700" y="194425"/>
            <a:ext cx="4688400" cy="29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Binary Trees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Insert: O(1)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Retrieve: O(n)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Delete: O(n)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31" name="Google Shape;2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00" y="0"/>
            <a:ext cx="4143800" cy="318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5"/>
          <p:cNvSpPr txBox="1"/>
          <p:nvPr/>
        </p:nvSpPr>
        <p:spPr>
          <a:xfrm>
            <a:off x="0" y="3233825"/>
            <a:ext cx="90825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 were a </a:t>
            </a:r>
            <a:r>
              <a:rPr i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complete binary tree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what happens to Retrieve()?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a </a:t>
            </a:r>
            <a:r>
              <a:rPr i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complete binary tree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every level, except possibly the last, is completely filled. The height of such a tree is </a:t>
            </a: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log(n)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6"/>
          <p:cNvSpPr txBox="1"/>
          <p:nvPr>
            <p:ph idx="4294967295" type="body"/>
          </p:nvPr>
        </p:nvSpPr>
        <p:spPr>
          <a:xfrm>
            <a:off x="172900" y="194425"/>
            <a:ext cx="8852100" cy="33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Binary Search Trees (BST)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 </a:t>
            </a:r>
            <a:r>
              <a:rPr lang="en" sz="2400">
                <a:solidFill>
                  <a:schemeClr val="dk1"/>
                </a:solidFill>
              </a:rPr>
              <a:t>BST</a:t>
            </a:r>
            <a:r>
              <a:rPr lang="en" sz="2400">
                <a:solidFill>
                  <a:schemeClr val="dk1"/>
                </a:solidFill>
              </a:rPr>
              <a:t> satisfies the binary search property, which states that the key in each node must be ≥ any key stored in the left subtree, and ≤ any key stored in the right subtree.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Insert: O( ? 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Delete: O( ? 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Retrieve: O( ? 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38" name="Google Shape;2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367" y="1614900"/>
            <a:ext cx="4050635" cy="33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 txBox="1"/>
          <p:nvPr>
            <p:ph idx="4294967295" type="body"/>
          </p:nvPr>
        </p:nvSpPr>
        <p:spPr>
          <a:xfrm>
            <a:off x="177700" y="194425"/>
            <a:ext cx="6525000" cy="47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Binary Search Trees (BST)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A </a:t>
            </a:r>
            <a:r>
              <a:rPr i="1" lang="en" sz="2200">
                <a:solidFill>
                  <a:schemeClr val="dk1"/>
                </a:solidFill>
              </a:rPr>
              <a:t>binary search tree</a:t>
            </a:r>
            <a:r>
              <a:rPr lang="en" sz="2200">
                <a:solidFill>
                  <a:schemeClr val="dk1"/>
                </a:solidFill>
              </a:rPr>
              <a:t> satisfies the binary search property.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The shape of the binary search tree depends on the order of insertions and deletions, and can become degenerate.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Insert: </a:t>
            </a:r>
            <a:r>
              <a:rPr lang="en" sz="2200">
                <a:solidFill>
                  <a:schemeClr val="dk1"/>
                </a:solidFill>
              </a:rPr>
              <a:t>O(</a:t>
            </a:r>
            <a:r>
              <a:rPr b="1" lang="en" sz="2200">
                <a:solidFill>
                  <a:schemeClr val="dk1"/>
                </a:solidFill>
              </a:rPr>
              <a:t>height</a:t>
            </a:r>
            <a:r>
              <a:rPr lang="en" sz="2200">
                <a:solidFill>
                  <a:schemeClr val="dk1"/>
                </a:solidFill>
              </a:rPr>
              <a:t>) = O(</a:t>
            </a:r>
            <a:r>
              <a:rPr b="1" lang="en" sz="2200">
                <a:solidFill>
                  <a:schemeClr val="dk1"/>
                </a:solidFill>
              </a:rPr>
              <a:t>n</a:t>
            </a:r>
            <a:r>
              <a:rPr lang="en" sz="2200">
                <a:solidFill>
                  <a:schemeClr val="dk1"/>
                </a:solidFill>
              </a:rPr>
              <a:t>)</a:t>
            </a:r>
            <a:endParaRPr sz="2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Delete: </a:t>
            </a:r>
            <a:r>
              <a:rPr lang="en" sz="2200">
                <a:solidFill>
                  <a:schemeClr val="dk1"/>
                </a:solidFill>
              </a:rPr>
              <a:t>O(</a:t>
            </a:r>
            <a:r>
              <a:rPr b="1" lang="en" sz="2200">
                <a:solidFill>
                  <a:schemeClr val="dk1"/>
                </a:solidFill>
              </a:rPr>
              <a:t>height</a:t>
            </a:r>
            <a:r>
              <a:rPr lang="en" sz="2200">
                <a:solidFill>
                  <a:schemeClr val="dk1"/>
                </a:solidFill>
              </a:rPr>
              <a:t>) = </a:t>
            </a:r>
            <a:r>
              <a:rPr lang="en" sz="2200">
                <a:solidFill>
                  <a:schemeClr val="dk1"/>
                </a:solidFill>
              </a:rPr>
              <a:t>O(</a:t>
            </a:r>
            <a:r>
              <a:rPr b="1" lang="en" sz="2200">
                <a:solidFill>
                  <a:schemeClr val="dk1"/>
                </a:solidFill>
              </a:rPr>
              <a:t>n</a:t>
            </a:r>
            <a:r>
              <a:rPr lang="en" sz="2200">
                <a:solidFill>
                  <a:schemeClr val="dk1"/>
                </a:solidFill>
              </a:rPr>
              <a:t>)</a:t>
            </a:r>
            <a:endParaRPr sz="2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Retrieve: </a:t>
            </a:r>
            <a:r>
              <a:rPr lang="en" sz="2200">
                <a:solidFill>
                  <a:schemeClr val="dk1"/>
                </a:solidFill>
              </a:rPr>
              <a:t>O(</a:t>
            </a:r>
            <a:r>
              <a:rPr b="1" lang="en" sz="2200">
                <a:solidFill>
                  <a:schemeClr val="dk1"/>
                </a:solidFill>
              </a:rPr>
              <a:t>height</a:t>
            </a:r>
            <a:r>
              <a:rPr lang="en" sz="2200">
                <a:solidFill>
                  <a:schemeClr val="dk1"/>
                </a:solidFill>
              </a:rPr>
              <a:t>) = </a:t>
            </a:r>
            <a:r>
              <a:rPr lang="en" sz="2200">
                <a:solidFill>
                  <a:schemeClr val="dk1"/>
                </a:solidFill>
              </a:rPr>
              <a:t>O(</a:t>
            </a:r>
            <a:r>
              <a:rPr b="1" lang="en" sz="2200">
                <a:solidFill>
                  <a:schemeClr val="dk1"/>
                </a:solidFill>
              </a:rPr>
              <a:t>n</a:t>
            </a:r>
            <a:r>
              <a:rPr lang="en" sz="2200">
                <a:solidFill>
                  <a:schemeClr val="dk1"/>
                </a:solidFill>
              </a:rPr>
              <a:t>)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Doesn’t it remind of the </a:t>
            </a:r>
            <a:r>
              <a:rPr b="1" lang="en" sz="2200">
                <a:solidFill>
                  <a:schemeClr val="dk1"/>
                </a:solidFill>
              </a:rPr>
              <a:t>sorted linked list</a:t>
            </a:r>
            <a:r>
              <a:rPr lang="en" sz="2200">
                <a:solidFill>
                  <a:schemeClr val="dk1"/>
                </a:solidFill>
              </a:rPr>
              <a:t>?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</a:rPr>
              <a:t>Problem:</a:t>
            </a:r>
            <a:r>
              <a:rPr lang="en" sz="2200">
                <a:solidFill>
                  <a:schemeClr val="dk1"/>
                </a:solidFill>
              </a:rPr>
              <a:t> Validate if the given binary tree is a BST.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44" name="Google Shape;2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603" y="69797"/>
            <a:ext cx="2374369" cy="43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8"/>
          <p:cNvSpPr txBox="1"/>
          <p:nvPr/>
        </p:nvSpPr>
        <p:spPr>
          <a:xfrm>
            <a:off x="270900" y="116644"/>
            <a:ext cx="83967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Balanced Binary Search Trees: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Time complexity of worst-case of search in a BST is </a:t>
            </a:r>
            <a:r>
              <a:rPr b="1" lang="en" sz="2400">
                <a:solidFill>
                  <a:schemeClr val="dk1"/>
                </a:solidFill>
              </a:rPr>
              <a:t>O(n)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If we can we keep the BST balanced (that is, the height of the tree is limited to </a:t>
            </a:r>
            <a:r>
              <a:rPr b="1" lang="en" sz="2400">
                <a:solidFill>
                  <a:schemeClr val="dk1"/>
                </a:solidFill>
              </a:rPr>
              <a:t>O(log n)</a:t>
            </a:r>
            <a:r>
              <a:rPr lang="en" sz="2400">
                <a:solidFill>
                  <a:schemeClr val="dk1"/>
                </a:solidFill>
              </a:rPr>
              <a:t>), then the worst-case of search will be in </a:t>
            </a:r>
            <a:r>
              <a:rPr b="1" lang="en" sz="2400">
                <a:solidFill>
                  <a:schemeClr val="dk1"/>
                </a:solidFill>
              </a:rPr>
              <a:t>O(log n)</a:t>
            </a:r>
            <a:r>
              <a:rPr lang="en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50" name="Google Shape;2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425" y="2414750"/>
            <a:ext cx="5434200" cy="24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/>
          <p:nvPr>
            <p:ph idx="4294967295" type="body"/>
          </p:nvPr>
        </p:nvSpPr>
        <p:spPr>
          <a:xfrm>
            <a:off x="311700" y="194425"/>
            <a:ext cx="8372700" cy="4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B</a:t>
            </a:r>
            <a:r>
              <a:rPr b="1" lang="en" sz="3000">
                <a:solidFill>
                  <a:schemeClr val="dk1"/>
                </a:solidFill>
              </a:rPr>
              <a:t>alanced BST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 </a:t>
            </a:r>
            <a:r>
              <a:rPr i="1" lang="en" sz="2400">
                <a:solidFill>
                  <a:schemeClr val="dk1"/>
                </a:solidFill>
              </a:rPr>
              <a:t>balanced binary tree</a:t>
            </a:r>
            <a:r>
              <a:rPr lang="en" sz="2400">
                <a:solidFill>
                  <a:schemeClr val="dk1"/>
                </a:solidFill>
              </a:rPr>
              <a:t> is a binary tree in which the height of the tree is O(log n).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Balanced BSTs avoid getting skewed in either direction.</a:t>
            </a:r>
            <a:endParaRPr sz="2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Insert: O(log n)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Delete: O(log n)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Retrieve: O(log n)</a:t>
            </a:r>
            <a:endParaRPr sz="24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Eg: Balanced BST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AVL Trees, Red-Black Trees, Splay Trees (Amortized)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Eg: Balanced Search Trees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2-3 Trees, 2-3-4 Trees, B Trees, B+ Trees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0"/>
          <p:cNvSpPr txBox="1"/>
          <p:nvPr/>
        </p:nvSpPr>
        <p:spPr>
          <a:xfrm>
            <a:off x="128350" y="203175"/>
            <a:ext cx="87399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" sz="2200">
                <a:solidFill>
                  <a:schemeClr val="dk1"/>
                </a:solidFill>
              </a:rPr>
              <a:t>AVL Trees: </a:t>
            </a:r>
            <a:r>
              <a:rPr lang="en" sz="2200">
                <a:solidFill>
                  <a:schemeClr val="dk1"/>
                </a:solidFill>
              </a:rPr>
              <a:t>An AVL tree is a BST in which the </a:t>
            </a:r>
            <a:r>
              <a:rPr b="1" lang="en" sz="2200">
                <a:solidFill>
                  <a:schemeClr val="dk1"/>
                </a:solidFill>
              </a:rPr>
              <a:t>balance factor</a:t>
            </a:r>
            <a:r>
              <a:rPr lang="en" sz="2200">
                <a:solidFill>
                  <a:schemeClr val="dk1"/>
                </a:solidFill>
              </a:rPr>
              <a:t> of every node is either 0, +1 or -1.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" sz="2200">
                <a:solidFill>
                  <a:schemeClr val="dk1"/>
                </a:solidFill>
              </a:rPr>
              <a:t>Balance factor:</a:t>
            </a:r>
            <a:r>
              <a:rPr lang="en" sz="2200">
                <a:solidFill>
                  <a:schemeClr val="dk1"/>
                </a:solidFill>
              </a:rPr>
              <a:t> The difference between the heights of the node’s left and right subtrees.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61" name="Google Shape;2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150" y="1703475"/>
            <a:ext cx="6687713" cy="261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150" y="4081175"/>
            <a:ext cx="6687725" cy="569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425" y="0"/>
            <a:ext cx="72815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1"/>
          <p:cNvSpPr txBox="1"/>
          <p:nvPr/>
        </p:nvSpPr>
        <p:spPr>
          <a:xfrm>
            <a:off x="0" y="0"/>
            <a:ext cx="18624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AVL Tree: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Insert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O(logn)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Delete 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O(log n)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Retrieve 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O(log n)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4294967295" type="body"/>
          </p:nvPr>
        </p:nvSpPr>
        <p:spPr>
          <a:xfrm>
            <a:off x="311700" y="194425"/>
            <a:ext cx="86601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</a:rPr>
              <a:t>Problem:</a:t>
            </a:r>
            <a:r>
              <a:rPr b="1" lang="en" sz="2400">
                <a:solidFill>
                  <a:schemeClr val="dk1"/>
                </a:solidFill>
              </a:rPr>
              <a:t> An Archival System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Suppose, we have an archival system, which needs to optimize on inserting a new item into the container. Retrieval and deletion are rare, and are not on optimal path.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Let us see if </a:t>
            </a:r>
            <a:r>
              <a:rPr b="1" lang="en" sz="2400">
                <a:solidFill>
                  <a:schemeClr val="dk1"/>
                </a:solidFill>
              </a:rPr>
              <a:t>arrays</a:t>
            </a:r>
            <a:r>
              <a:rPr lang="en" sz="2400">
                <a:solidFill>
                  <a:schemeClr val="dk1"/>
                </a:solidFill>
              </a:rPr>
              <a:t> are any good as </a:t>
            </a:r>
            <a:r>
              <a:rPr b="1" lang="en" sz="2400">
                <a:solidFill>
                  <a:schemeClr val="dk1"/>
                </a:solidFill>
              </a:rPr>
              <a:t>containers</a:t>
            </a:r>
            <a:r>
              <a:rPr lang="en" sz="2400">
                <a:solidFill>
                  <a:schemeClr val="dk1"/>
                </a:solidFill>
              </a:rPr>
              <a:t>!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What is an array, BTW?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2"/>
          <p:cNvSpPr txBox="1"/>
          <p:nvPr/>
        </p:nvSpPr>
        <p:spPr>
          <a:xfrm>
            <a:off x="0" y="0"/>
            <a:ext cx="18624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AVL Tree: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Insert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O(logn)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Delete 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O(log n)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Retrieve 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O(log n)</a:t>
            </a:r>
            <a:endParaRPr sz="2200"/>
          </a:p>
        </p:txBody>
      </p:sp>
      <p:pic>
        <p:nvPicPr>
          <p:cNvPr id="274" name="Google Shape;2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522" y="0"/>
            <a:ext cx="724847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3"/>
          <p:cNvSpPr txBox="1"/>
          <p:nvPr/>
        </p:nvSpPr>
        <p:spPr>
          <a:xfrm>
            <a:off x="148075" y="138225"/>
            <a:ext cx="8885100" cy="2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Red</a:t>
            </a:r>
            <a:r>
              <a:rPr b="1" lang="en" sz="2400">
                <a:solidFill>
                  <a:schemeClr val="dk1"/>
                </a:solidFill>
              </a:rPr>
              <a:t> Black </a:t>
            </a:r>
            <a:r>
              <a:rPr b="1" lang="en" sz="2400">
                <a:solidFill>
                  <a:srgbClr val="00FF00"/>
                </a:solidFill>
              </a:rPr>
              <a:t>Tree</a:t>
            </a:r>
            <a:endParaRPr sz="2400">
              <a:solidFill>
                <a:srgbClr val="00FF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 red-black tree is a binary search tree with one extra bit of storage per node: its color, which can be either RED or BLACK.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By constraining the node colors on any simple path from the root to a leaf, red-black trees ensure that no such path is more than twice as long as any other, so that the tree is approximately balanced.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80" name="Google Shape;2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48234"/>
            <a:ext cx="9144001" cy="2796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4"/>
          <p:cNvSpPr txBox="1"/>
          <p:nvPr/>
        </p:nvSpPr>
        <p:spPr>
          <a:xfrm>
            <a:off x="148075" y="138225"/>
            <a:ext cx="88851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Red</a:t>
            </a:r>
            <a:r>
              <a:rPr b="1" lang="en" sz="2400">
                <a:solidFill>
                  <a:schemeClr val="dk1"/>
                </a:solidFill>
              </a:rPr>
              <a:t> Black </a:t>
            </a:r>
            <a:r>
              <a:rPr b="1" lang="en" sz="2400">
                <a:solidFill>
                  <a:srgbClr val="00FF00"/>
                </a:solidFill>
              </a:rPr>
              <a:t>Tree</a:t>
            </a:r>
            <a:endParaRPr sz="2400">
              <a:solidFill>
                <a:srgbClr val="00FF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Longest path from root to a leaf = h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Shortest path from root to a leaf &gt;= h/2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Because the # red nodes &lt; # of black nodes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How does it imply h = O(log n) ?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Longest path &gt;= log n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h &gt;= log 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Shortest path &lt;= log n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Because all non-leaf nodes have two children nodes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h/2 &lt;= log n 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h &lt;= 2 * log 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h &lt;= log n &lt;= h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log n &lt;= h &lt;= 2 * log n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h = O(log n)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5"/>
          <p:cNvSpPr txBox="1"/>
          <p:nvPr>
            <p:ph idx="4294967295" type="body"/>
          </p:nvPr>
        </p:nvSpPr>
        <p:spPr>
          <a:xfrm>
            <a:off x="311700" y="194425"/>
            <a:ext cx="86601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Hash Table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Insert: O(1)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Delete: O(1)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Retrieve: O(1)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* conditions apply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Is Hash Table that good?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Is it really O(1)?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3998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7"/>
          <p:cNvSpPr txBox="1"/>
          <p:nvPr>
            <p:ph idx="4294967295" type="body"/>
          </p:nvPr>
        </p:nvSpPr>
        <p:spPr>
          <a:xfrm>
            <a:off x="311700" y="194425"/>
            <a:ext cx="86601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Hash Table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 </a:t>
            </a:r>
            <a:r>
              <a:rPr i="1" lang="en" sz="2400">
                <a:solidFill>
                  <a:schemeClr val="dk1"/>
                </a:solidFill>
              </a:rPr>
              <a:t>separate chaining</a:t>
            </a:r>
            <a:r>
              <a:rPr lang="en" sz="2400">
                <a:solidFill>
                  <a:schemeClr val="dk1"/>
                </a:solidFill>
              </a:rPr>
              <a:t>, a linked list of entries all of which map to the same hash bucket is maintained.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If the chosen hash function is not good, then it is possible that the linked lists get very long.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 </a:t>
            </a:r>
            <a:r>
              <a:rPr i="1" lang="en" sz="2400">
                <a:solidFill>
                  <a:schemeClr val="dk1"/>
                </a:solidFill>
              </a:rPr>
              <a:t>open addressing</a:t>
            </a:r>
            <a:r>
              <a:rPr lang="en" sz="2400">
                <a:solidFill>
                  <a:schemeClr val="dk1"/>
                </a:solidFill>
              </a:rPr>
              <a:t>, all the entries are stored in the hash table itself; when a collision occurs, another free slot is found by following a probe sequence, e.g. linear probing.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Insert/Retrieve/Delete: O(1) amortized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8"/>
          <p:cNvSpPr txBox="1"/>
          <p:nvPr>
            <p:ph idx="4294967295" type="body"/>
          </p:nvPr>
        </p:nvSpPr>
        <p:spPr>
          <a:xfrm>
            <a:off x="311700" y="194425"/>
            <a:ext cx="86601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Hash Table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Hash table provides the feel of an array.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Can we call hash table as an array?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9"/>
          <p:cNvSpPr txBox="1"/>
          <p:nvPr>
            <p:ph idx="4294967295" type="body"/>
          </p:nvPr>
        </p:nvSpPr>
        <p:spPr>
          <a:xfrm>
            <a:off x="311700" y="194425"/>
            <a:ext cx="86601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Hash Table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Hash table provides the feel of an array.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we call hash table as an array?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Hash tables are a kind of </a:t>
            </a:r>
            <a:r>
              <a:rPr b="1" lang="en" sz="2400">
                <a:solidFill>
                  <a:schemeClr val="dk1"/>
                </a:solidFill>
              </a:rPr>
              <a:t>associative arrays</a:t>
            </a:r>
            <a:r>
              <a:rPr lang="en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Associative arrays retrieve </a:t>
            </a:r>
            <a:r>
              <a:rPr b="1" lang="en" sz="2400">
                <a:solidFill>
                  <a:schemeClr val="dk1"/>
                </a:solidFill>
              </a:rPr>
              <a:t>Arr[name]</a:t>
            </a:r>
            <a:r>
              <a:rPr lang="en" sz="2400">
                <a:solidFill>
                  <a:schemeClr val="dk1"/>
                </a:solidFill>
              </a:rPr>
              <a:t> just the way we retrieve </a:t>
            </a:r>
            <a:r>
              <a:rPr b="1" lang="en" sz="2400">
                <a:solidFill>
                  <a:schemeClr val="dk1"/>
                </a:solidFill>
              </a:rPr>
              <a:t>i</a:t>
            </a:r>
            <a:r>
              <a:rPr baseline="30000" lang="en" sz="2400">
                <a:solidFill>
                  <a:schemeClr val="dk1"/>
                </a:solidFill>
              </a:rPr>
              <a:t>th</a:t>
            </a:r>
            <a:r>
              <a:rPr lang="en" sz="2400">
                <a:solidFill>
                  <a:schemeClr val="dk1"/>
                </a:solidFill>
              </a:rPr>
              <a:t> item in a regular array as </a:t>
            </a:r>
            <a:r>
              <a:rPr b="1" lang="en" sz="2400">
                <a:solidFill>
                  <a:schemeClr val="dk1"/>
                </a:solidFill>
              </a:rPr>
              <a:t>Arr[ i ]</a:t>
            </a:r>
            <a:r>
              <a:rPr lang="en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Can we retrieve </a:t>
            </a:r>
            <a:r>
              <a:rPr b="1" lang="en" sz="2400">
                <a:solidFill>
                  <a:schemeClr val="dk1"/>
                </a:solidFill>
              </a:rPr>
              <a:t>Arr[name]</a:t>
            </a:r>
            <a:r>
              <a:rPr lang="en" sz="2400">
                <a:solidFill>
                  <a:schemeClr val="dk1"/>
                </a:solidFill>
              </a:rPr>
              <a:t> in constant time just the way we retrieve i</a:t>
            </a:r>
            <a:r>
              <a:rPr baseline="30000" lang="en" sz="2400">
                <a:solidFill>
                  <a:schemeClr val="dk1"/>
                </a:solidFill>
              </a:rPr>
              <a:t>th</a:t>
            </a:r>
            <a:r>
              <a:rPr lang="en" sz="2400">
                <a:solidFill>
                  <a:schemeClr val="dk1"/>
                </a:solidFill>
              </a:rPr>
              <a:t> item in an array as </a:t>
            </a:r>
            <a:r>
              <a:rPr b="1" lang="en" sz="2400">
                <a:solidFill>
                  <a:schemeClr val="dk1"/>
                </a:solidFill>
              </a:rPr>
              <a:t>Arr[ i ]</a:t>
            </a:r>
            <a:r>
              <a:rPr lang="en" sz="2400">
                <a:solidFill>
                  <a:schemeClr val="dk1"/>
                </a:solidFill>
              </a:rPr>
              <a:t> in constant time?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0"/>
          <p:cNvSpPr txBox="1"/>
          <p:nvPr>
            <p:ph idx="4294967295" type="body"/>
          </p:nvPr>
        </p:nvSpPr>
        <p:spPr>
          <a:xfrm>
            <a:off x="311700" y="194425"/>
            <a:ext cx="86601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Hash Table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Hash table provides the feel of an array.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we call hash table as an array?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Hash Tables are a kind of </a:t>
            </a:r>
            <a:r>
              <a:rPr b="1" lang="en" sz="2400"/>
              <a:t>associative arrays</a:t>
            </a:r>
            <a:r>
              <a:rPr lang="en" sz="2400"/>
              <a:t>.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Balanced BSTs and TRIEs are also associative arrays.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Associative arrays retrieve </a:t>
            </a:r>
            <a:r>
              <a:rPr b="1" lang="en" sz="2400"/>
              <a:t>Arr[name]</a:t>
            </a:r>
            <a:r>
              <a:rPr lang="en" sz="2400"/>
              <a:t> just the way we retrieve </a:t>
            </a:r>
            <a:r>
              <a:rPr b="1" lang="en" sz="2400"/>
              <a:t>i</a:t>
            </a:r>
            <a:r>
              <a:rPr baseline="30000" lang="en" sz="2400"/>
              <a:t>th</a:t>
            </a:r>
            <a:r>
              <a:rPr lang="en" sz="2400"/>
              <a:t> item in a regular array as </a:t>
            </a:r>
            <a:r>
              <a:rPr b="1" lang="en" sz="2400"/>
              <a:t>Arr[ i ]</a:t>
            </a:r>
            <a:r>
              <a:rPr lang="en" sz="2400"/>
              <a:t>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we retrieve </a:t>
            </a:r>
            <a:r>
              <a:rPr b="1" lang="en" sz="2400"/>
              <a:t>Arr[name]</a:t>
            </a:r>
            <a:r>
              <a:rPr lang="en" sz="2400"/>
              <a:t> in constant time just the way we retrieve i</a:t>
            </a:r>
            <a:r>
              <a:rPr baseline="30000" lang="en" sz="2400"/>
              <a:t>th</a:t>
            </a:r>
            <a:r>
              <a:rPr lang="en" sz="2400"/>
              <a:t> item in an array as </a:t>
            </a:r>
            <a:r>
              <a:rPr b="1" lang="en" sz="2400"/>
              <a:t>Arr[ i ]</a:t>
            </a:r>
            <a:r>
              <a:rPr lang="en" sz="2400"/>
              <a:t> in constant time?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Insert/Retrieve/Delete: </a:t>
            </a:r>
            <a:r>
              <a:rPr b="1" lang="en" sz="2400">
                <a:solidFill>
                  <a:schemeClr val="dk1"/>
                </a:solidFill>
              </a:rPr>
              <a:t>O(1) amortized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AVL tree: Insert/Retrieve/Delete: </a:t>
            </a:r>
            <a:r>
              <a:rPr b="1" lang="en" sz="2400">
                <a:solidFill>
                  <a:schemeClr val="dk1"/>
                </a:solidFill>
              </a:rPr>
              <a:t>O(logn) worst-case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>
            <p:ph idx="4294967295" type="body"/>
          </p:nvPr>
        </p:nvSpPr>
        <p:spPr>
          <a:xfrm>
            <a:off x="311700" y="194425"/>
            <a:ext cx="8660100" cy="15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Chain of identical items 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Stock of </a:t>
            </a:r>
            <a:r>
              <a:rPr b="1" lang="en" sz="2400">
                <a:solidFill>
                  <a:schemeClr val="dk1"/>
                </a:solidFill>
              </a:rPr>
              <a:t>identical</a:t>
            </a:r>
            <a:r>
              <a:rPr lang="en" sz="2400">
                <a:solidFill>
                  <a:schemeClr val="dk1"/>
                </a:solidFill>
              </a:rPr>
              <a:t> items where there is always a single chain of items in the container.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Insert: O(?) ← insertFront(), insertRear()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Retrieve: O(?) - getFront(), getRear()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Delete: O(?) - deleteFront(), deleteRear()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21" name="Google Shape;32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5448"/>
            <a:ext cx="9143999" cy="2058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4294967295" type="body"/>
          </p:nvPr>
        </p:nvSpPr>
        <p:spPr>
          <a:xfrm>
            <a:off x="197450" y="194425"/>
            <a:ext cx="8774400" cy="46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Array as a container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An array is stored such that the position of each element can be computed from its index (key) by a mathematical formula.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An </a:t>
            </a:r>
            <a:r>
              <a:rPr i="1" lang="en" sz="2400">
                <a:solidFill>
                  <a:schemeClr val="dk1"/>
                </a:solidFill>
              </a:rPr>
              <a:t>array</a:t>
            </a:r>
            <a:r>
              <a:rPr lang="en" sz="2400">
                <a:solidFill>
                  <a:schemeClr val="dk1"/>
                </a:solidFill>
              </a:rPr>
              <a:t> is a sequence of elements that are typically stored in contiguous memory locations.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Position of a[i] = (position of a) + i *(size of each element)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2"/>
          <p:cNvSpPr txBox="1"/>
          <p:nvPr>
            <p:ph idx="4294967295" type="body"/>
          </p:nvPr>
        </p:nvSpPr>
        <p:spPr>
          <a:xfrm>
            <a:off x="152400" y="194425"/>
            <a:ext cx="88812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Double Ended Queue (Deque)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 </a:t>
            </a:r>
            <a:r>
              <a:rPr i="1" lang="en" sz="2400">
                <a:solidFill>
                  <a:schemeClr val="dk1"/>
                </a:solidFill>
              </a:rPr>
              <a:t>double ended queue</a:t>
            </a:r>
            <a:r>
              <a:rPr lang="en" sz="2400">
                <a:solidFill>
                  <a:schemeClr val="dk1"/>
                </a:solidFill>
              </a:rPr>
              <a:t> (</a:t>
            </a:r>
            <a:r>
              <a:rPr i="1" lang="en" sz="2400">
                <a:solidFill>
                  <a:schemeClr val="dk1"/>
                </a:solidFill>
              </a:rPr>
              <a:t>deque</a:t>
            </a:r>
            <a:r>
              <a:rPr lang="en" sz="2400">
                <a:solidFill>
                  <a:schemeClr val="dk1"/>
                </a:solidFill>
              </a:rPr>
              <a:t>) has a chain of items wherein the insertions and deletions can both occur at either end.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Insert: O(1) - insertFront(), insertRear()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Retrieve: O(1) - getFront(), getRear()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Delete: O(1) - deleteFront(), deleteRear()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27" name="Google Shape;3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85448"/>
            <a:ext cx="9143999" cy="2058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3"/>
          <p:cNvSpPr txBox="1"/>
          <p:nvPr>
            <p:ph idx="4294967295" type="body"/>
          </p:nvPr>
        </p:nvSpPr>
        <p:spPr>
          <a:xfrm>
            <a:off x="311700" y="194425"/>
            <a:ext cx="86601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Stack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 stack is a chain of items where insertions and deletions are done at only one end.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 </a:t>
            </a:r>
            <a:r>
              <a:rPr i="1" lang="en" sz="2400">
                <a:solidFill>
                  <a:schemeClr val="dk1"/>
                </a:solidFill>
              </a:rPr>
              <a:t>stack</a:t>
            </a:r>
            <a:r>
              <a:rPr lang="en" sz="2400">
                <a:solidFill>
                  <a:schemeClr val="dk1"/>
                </a:solidFill>
              </a:rPr>
              <a:t> is a last-in-first-out (LIFO) data structure, wherein the last item inserted is the one to be deleted.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Insert: O( ? 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Delete: O( ? 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Retrieve: O( ? )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33" name="Google Shape;3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500" y="2571750"/>
            <a:ext cx="5770499" cy="16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4"/>
          <p:cNvSpPr txBox="1"/>
          <p:nvPr>
            <p:ph idx="4294967295" type="body"/>
          </p:nvPr>
        </p:nvSpPr>
        <p:spPr>
          <a:xfrm>
            <a:off x="311700" y="194425"/>
            <a:ext cx="86601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Stack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Insertions (pushes) and deletions (pops) both happen at the same end, aka top of the stack.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 </a:t>
            </a:r>
            <a:r>
              <a:rPr i="1" lang="en" sz="2400">
                <a:solidFill>
                  <a:schemeClr val="dk1"/>
                </a:solidFill>
              </a:rPr>
              <a:t>stack</a:t>
            </a:r>
            <a:r>
              <a:rPr lang="en" sz="2400">
                <a:solidFill>
                  <a:schemeClr val="dk1"/>
                </a:solidFill>
              </a:rPr>
              <a:t> is a last-in-first-out (LIFO) data structure, wherein the last item inserted is the one to be deleted.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Insert: O(1) ← insertFront()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Retrieve: O(1) - getFront()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Delete: O(1) - deleteFront()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39" name="Google Shape;3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975" y="2571750"/>
            <a:ext cx="4424026" cy="12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5"/>
          <p:cNvSpPr txBox="1"/>
          <p:nvPr>
            <p:ph idx="4294967295" type="body"/>
          </p:nvPr>
        </p:nvSpPr>
        <p:spPr>
          <a:xfrm>
            <a:off x="311700" y="194425"/>
            <a:ext cx="8660100" cy="28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Queue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 </a:t>
            </a:r>
            <a:r>
              <a:rPr i="1" lang="en" sz="2400">
                <a:solidFill>
                  <a:schemeClr val="dk1"/>
                </a:solidFill>
              </a:rPr>
              <a:t>queue</a:t>
            </a:r>
            <a:r>
              <a:rPr lang="en" sz="2400">
                <a:solidFill>
                  <a:schemeClr val="dk1"/>
                </a:solidFill>
              </a:rPr>
              <a:t> is a chain of items where insertions and deletions are done at opposite ends.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Insertions (enqueues) occur at one end and deletions (dequeues) happen at the other end.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Insert: O( ? ), Delete: O( ? ), Retrieve: O( ? )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45" name="Google Shape;3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75" y="3073525"/>
            <a:ext cx="7842739" cy="17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6"/>
          <p:cNvSpPr txBox="1"/>
          <p:nvPr>
            <p:ph idx="4294967295" type="body"/>
          </p:nvPr>
        </p:nvSpPr>
        <p:spPr>
          <a:xfrm>
            <a:off x="311700" y="194425"/>
            <a:ext cx="8660100" cy="4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Queue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 </a:t>
            </a:r>
            <a:r>
              <a:rPr i="1" lang="en" sz="2400">
                <a:solidFill>
                  <a:schemeClr val="dk1"/>
                </a:solidFill>
              </a:rPr>
              <a:t>queue</a:t>
            </a:r>
            <a:r>
              <a:rPr lang="en" sz="2400">
                <a:solidFill>
                  <a:schemeClr val="dk1"/>
                </a:solidFill>
              </a:rPr>
              <a:t> is a first-in-first-out (FIFO) data structure, wherein the first element inserted is the first to be deleted.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Insertions (enqueues) occur at one end and deletions (dequeues) happen at the other end.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Insert: O(1) ← insertRear()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Retrieve: O(1) - getFront()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Delete: O(1) - deleteFront()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51" name="Google Shape;35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503000"/>
            <a:ext cx="4572000" cy="1029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7"/>
          <p:cNvSpPr txBox="1"/>
          <p:nvPr>
            <p:ph type="title"/>
          </p:nvPr>
        </p:nvSpPr>
        <p:spPr>
          <a:xfrm>
            <a:off x="490250" y="450150"/>
            <a:ext cx="7662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</a:rPr>
              <a:t>Problem Description:</a:t>
            </a:r>
            <a:endParaRPr sz="36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Implement a queue using two stacks.</a:t>
            </a:r>
            <a:endParaRPr sz="3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8"/>
          <p:cNvSpPr txBox="1"/>
          <p:nvPr>
            <p:ph idx="1" type="body"/>
          </p:nvPr>
        </p:nvSpPr>
        <p:spPr>
          <a:xfrm>
            <a:off x="214650" y="230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Solution 1: Stack1 is the queue and Stack2 is a helper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enQueue(</a:t>
            </a:r>
            <a:r>
              <a:rPr i="1" lang="en">
                <a:solidFill>
                  <a:schemeClr val="dk1"/>
                </a:solidFill>
              </a:rPr>
              <a:t>q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i="1" lang="en">
                <a:solidFill>
                  <a:schemeClr val="dk1"/>
                </a:solidFill>
              </a:rPr>
              <a:t>x</a:t>
            </a:r>
            <a:r>
              <a:rPr lang="en">
                <a:solidFill>
                  <a:schemeClr val="dk1"/>
                </a:solidFill>
              </a:rPr>
              <a:t>):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Push x onto Stack1. (top of Stack1 is the rear end of the queue)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deQueue(</a:t>
            </a:r>
            <a:r>
              <a:rPr i="1" lang="en">
                <a:solidFill>
                  <a:schemeClr val="dk1"/>
                </a:solidFill>
              </a:rPr>
              <a:t>q</a:t>
            </a:r>
            <a:r>
              <a:rPr lang="en">
                <a:solidFill>
                  <a:schemeClr val="dk1"/>
                </a:solidFill>
              </a:rPr>
              <a:t>):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While stack1 is not empty, push everything from Stack1 to Stack2.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Pop the top </a:t>
            </a:r>
            <a:r>
              <a:rPr i="1" lang="en">
                <a:solidFill>
                  <a:schemeClr val="dk1"/>
                </a:solidFill>
              </a:rPr>
              <a:t>element</a:t>
            </a:r>
            <a:r>
              <a:rPr lang="en">
                <a:solidFill>
                  <a:schemeClr val="dk1"/>
                </a:solidFill>
              </a:rPr>
              <a:t> from Stack2.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Push everything back to Stack1.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 this solution, each element is pushed twice and popped twice during every enqueue operation.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Enqueue time complexity = O(1).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Dequeue time complexity = O(n), where n is the maximum number of elements in the queue.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9"/>
          <p:cNvSpPr txBox="1"/>
          <p:nvPr>
            <p:ph idx="1" type="body"/>
          </p:nvPr>
        </p:nvSpPr>
        <p:spPr>
          <a:xfrm>
            <a:off x="311700" y="262625"/>
            <a:ext cx="8520600" cy="4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Solution 2: Use tops of the stacks as ends of the queue</a:t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enQueue(</a:t>
            </a:r>
            <a:r>
              <a:rPr i="1" lang="en">
                <a:solidFill>
                  <a:schemeClr val="dk1"/>
                </a:solidFill>
              </a:rPr>
              <a:t>q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i="1" lang="en">
                <a:solidFill>
                  <a:schemeClr val="dk1"/>
                </a:solidFill>
              </a:rPr>
              <a:t>x</a:t>
            </a:r>
            <a:r>
              <a:rPr lang="en">
                <a:solidFill>
                  <a:schemeClr val="dk1"/>
                </a:solidFill>
              </a:rPr>
              <a:t>):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Push </a:t>
            </a:r>
            <a:r>
              <a:rPr i="1" lang="en">
                <a:solidFill>
                  <a:schemeClr val="dk1"/>
                </a:solidFill>
              </a:rPr>
              <a:t>x</a:t>
            </a:r>
            <a:r>
              <a:rPr lang="en">
                <a:solidFill>
                  <a:schemeClr val="dk1"/>
                </a:solidFill>
              </a:rPr>
              <a:t> to stack1. (top of Stack1 is the rear end of the queue)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deQueue(</a:t>
            </a:r>
            <a:r>
              <a:rPr i="1" lang="en">
                <a:solidFill>
                  <a:schemeClr val="dk1"/>
                </a:solidFill>
              </a:rPr>
              <a:t>q</a:t>
            </a:r>
            <a:r>
              <a:rPr lang="en">
                <a:solidFill>
                  <a:schemeClr val="dk1"/>
                </a:solidFill>
              </a:rPr>
              <a:t>):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If both stacks are empty then error.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If Stack2 is empty: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</a:rPr>
              <a:t>   While stack1 is not empty, push everything from Stack1 to Stack2.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Pop the element from Stack2 and return it.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 this solution, each element is moved once; further, each element is moved only when stack 2 is empty.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Enqueue time complexity = O(1).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Dequeue time complexity = O(n), where n is the maximum number of elements in the queue.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Amortized cost is O(1).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0"/>
          <p:cNvSpPr txBox="1"/>
          <p:nvPr>
            <p:ph idx="4294967295" type="body"/>
          </p:nvPr>
        </p:nvSpPr>
        <p:spPr>
          <a:xfrm>
            <a:off x="311700" y="112925"/>
            <a:ext cx="8660100" cy="44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Priority Queue</a:t>
            </a:r>
            <a:endParaRPr b="1" sz="24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A </a:t>
            </a:r>
            <a:r>
              <a:rPr i="1" lang="en" sz="2200">
                <a:solidFill>
                  <a:schemeClr val="dk1"/>
                </a:solidFill>
              </a:rPr>
              <a:t>priority queue</a:t>
            </a:r>
            <a:r>
              <a:rPr lang="en" sz="2200">
                <a:solidFill>
                  <a:schemeClr val="dk1"/>
                </a:solidFill>
              </a:rPr>
              <a:t> is an extension of a queue in which each element has a priority defined.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The elements with higher priority are dequeued before the ones with lower priority.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Priority queue is also a chain of items where deletions are done at the priority end!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Priority queues are implemented using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An unsorted/sorted array: O(?), O(?), O(?)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An unsorted/sorted linked list: O(?), O(?), O(?)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" sz="2200">
                <a:solidFill>
                  <a:schemeClr val="dk1"/>
                </a:solidFill>
              </a:rPr>
              <a:t>An AVL tree: O(?), O(?), O(?)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1"/>
          <p:cNvSpPr txBox="1"/>
          <p:nvPr>
            <p:ph idx="4294967295" type="body"/>
          </p:nvPr>
        </p:nvSpPr>
        <p:spPr>
          <a:xfrm>
            <a:off x="311700" y="110725"/>
            <a:ext cx="8660100" cy="47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Priority Queue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Priority queues are implemented using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An unsorted array: O(1), O(1), O(n)</a:t>
            </a:r>
            <a:endParaRPr sz="24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Retrieval is O(1) when the priority element is kept track of.</a:t>
            </a:r>
            <a:endParaRPr sz="18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A sorted array: O(?), O(?), O(?)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An unsorted linked list: O(?), O(?), O(?)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A sorted linked list: O(?), O(?), O(?)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An AVL tree: O(?), O(?), O(?)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38408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2"/>
          <p:cNvSpPr txBox="1"/>
          <p:nvPr>
            <p:ph idx="4294967295" type="body"/>
          </p:nvPr>
        </p:nvSpPr>
        <p:spPr>
          <a:xfrm>
            <a:off x="311700" y="110725"/>
            <a:ext cx="8660100" cy="47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Priority Queue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Priority queues are implemented using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An unsorted array: O(1), O(1), O(n)</a:t>
            </a:r>
            <a:endParaRPr sz="24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Retrieval is O(1) when the priority element is kept track of.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A sorted array: O(n), O(1), O(1)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An unsorted linked list: O(?), O(?), O(?)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A sorted linked list: O(?), O(?), O(?)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An AVL tree: O(?), O(?), O(?)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3"/>
          <p:cNvSpPr txBox="1"/>
          <p:nvPr>
            <p:ph idx="4294967295" type="body"/>
          </p:nvPr>
        </p:nvSpPr>
        <p:spPr>
          <a:xfrm>
            <a:off x="311700" y="110725"/>
            <a:ext cx="8660100" cy="47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Priority Queue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Priority queues are implemented using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An unsorted array: O(1), O(1), O(n)</a:t>
            </a:r>
            <a:endParaRPr sz="24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Retrieval is O(1) when the priority element is kept track of.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A sorted array: O(n), O(1), O(1)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An unsorted linked list: O(1), O(1), O(n)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A sorted linked list: O(n), O(1), O(1)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An AVL tree: O(?), O(?), O(?)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4"/>
          <p:cNvSpPr txBox="1"/>
          <p:nvPr>
            <p:ph idx="4294967295" type="body"/>
          </p:nvPr>
        </p:nvSpPr>
        <p:spPr>
          <a:xfrm>
            <a:off x="311700" y="110725"/>
            <a:ext cx="8660100" cy="47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Priority Queue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Priority queues are implemented using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An unsorted array: O(1), O(1), O(n)</a:t>
            </a:r>
            <a:endParaRPr sz="24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Retrieval is O(1) when the priority element is kept track of.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A sorted array: O(n), O(1), O(1)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An unsorted linked list: O(1), O(1), O(n)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A sorted linked list: O(n), O(1), O(1)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An AVL tree: O(logn), O(1), O(logn)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A </a:t>
            </a:r>
            <a:r>
              <a:rPr i="1" lang="en" sz="2400">
                <a:solidFill>
                  <a:schemeClr val="dk1"/>
                </a:solidFill>
              </a:rPr>
              <a:t>heap</a:t>
            </a:r>
            <a:r>
              <a:rPr lang="en" sz="2400">
                <a:solidFill>
                  <a:schemeClr val="dk1"/>
                </a:solidFill>
              </a:rPr>
              <a:t>: O(logn), O(1), O(logn)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34363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34831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30731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